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</p:sldIdLst>
  <p:sldSz cy="6858000" cx="12192000"/>
  <p:notesSz cx="6858000" cy="9144000"/>
  <p:embeddedFontLst>
    <p:embeddedFont>
      <p:font typeface="Helvetica Neue Light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slide" Target="slides/slide40.xml"/><Relationship Id="rId21" Type="http://schemas.openxmlformats.org/officeDocument/2006/relationships/slide" Target="slides/slide17.xml"/><Relationship Id="rId43" Type="http://schemas.openxmlformats.org/officeDocument/2006/relationships/slide" Target="slides/slide39.xml"/><Relationship Id="rId24" Type="http://schemas.openxmlformats.org/officeDocument/2006/relationships/slide" Target="slides/slide20.xml"/><Relationship Id="rId46" Type="http://schemas.openxmlformats.org/officeDocument/2006/relationships/font" Target="fonts/HelveticaNeueLight-bold.fntdata"/><Relationship Id="rId23" Type="http://schemas.openxmlformats.org/officeDocument/2006/relationships/slide" Target="slides/slide19.xml"/><Relationship Id="rId45" Type="http://schemas.openxmlformats.org/officeDocument/2006/relationships/font" Target="fonts/HelveticaNeueLigh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8" Type="http://schemas.openxmlformats.org/officeDocument/2006/relationships/font" Target="fonts/HelveticaNeueLight-boldItalic.fntdata"/><Relationship Id="rId25" Type="http://schemas.openxmlformats.org/officeDocument/2006/relationships/slide" Target="slides/slide21.xml"/><Relationship Id="rId47" Type="http://schemas.openxmlformats.org/officeDocument/2006/relationships/font" Target="fonts/HelveticaNeueLight-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4" name="Google Shape;394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0abcc33bda_0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7" name="Google Shape;407;g30abcc33bda_0_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0abcc33bda_0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0" name="Google Shape;420;g30abcc33bda_0_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0abcc33bda_0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3" name="Google Shape;433;g30abcc33bda_0_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6" name="Google Shape;446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0abcc33bda_0_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9" name="Google Shape;459;g30abcc33bda_0_1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0abcc33bda_0_2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3" name="Google Shape;473;g30abcc33bda_0_2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0abcc33bda_0_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7" name="Google Shape;487;g30abcc33bda_0_1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0abcc33bda_0_1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1" name="Google Shape;501;g30abcc33bda_0_1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0abcc33bda_0_1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5" name="Google Shape;515;g30abcc33bda_0_1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7" name="Google Shape;287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0abcc33bda_0_2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9" name="Google Shape;529;g30abcc33bda_0_2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0abcc33bda_0_1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3" name="Google Shape;543;g30abcc33bda_0_1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0abcc33bda_0_1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7" name="Google Shape;557;g30abcc33bda_0_1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0abcc33bda_0_2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1" name="Google Shape;571;g30abcc33bda_0_2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5" name="Google Shape;585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8" name="Google Shape;598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0abcc33bda_0_1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1" name="Google Shape;611;g30abcc33bda_0_1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4" name="Google Shape;624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7" name="Google Shape;637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0" name="Google Shape;650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1" name="Google Shape;301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3" name="Google Shape;663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0abcc33bda_0_3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7" name="Google Shape;677;g30abcc33bda_0_3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0abcc33bda_0_3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1" name="Google Shape;691;g30abcc33bda_0_3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0abcc33bda_0_3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6" name="Google Shape;706;g30abcc33bda_0_3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30abcc33bda_0_2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9" name="Google Shape;719;g30abcc33bda_0_2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0abcc33bda_0_2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3" name="Google Shape;733;g30abcc33bda_0_2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7" name="Google Shape;747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30abcc33bda_0_2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0" name="Google Shape;760;g30abcc33bda_0_2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4" name="Google Shape;774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7" name="Google Shape;787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4" name="Google Shape;314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0abcc33bda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7" name="Google Shape;327;g30abcc33bda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0" name="Google Shape;340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3" name="Google Shape;353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0abcc33bda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7" name="Google Shape;367;g30abcc33bda_0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1" name="Google Shape;381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" type="body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3pPr>
            <a:lvl4pPr indent="-228600" lvl="3" marL="18288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4pPr>
            <a:lvl5pPr indent="-228600" lvl="4" marL="22860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Picture with Caption">
  <p:cSld name="3_Picture with Caption">
    <p:bg>
      <p:bgPr>
        <a:solidFill>
          <a:srgbClr val="2B255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40" name="Google Shape;4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41" name="Google Shape;4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42" name="Google Shape;4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43" name="Google Shape;43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1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45" name="Google Shape;45;p11"/>
          <p:cNvSpPr/>
          <p:nvPr>
            <p:ph idx="2" type="pic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lue background">
  <p:cSld name="3_Blue background">
    <p:bg>
      <p:bgPr>
        <a:solidFill>
          <a:srgbClr val="2B255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200" u="none" cap="none" strike="noStrike">
              <a:solidFill>
                <a:srgbClr val="FEFFFE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bg>
      <p:bgPr>
        <a:solidFill>
          <a:srgbClr val="2B255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51" name="Google Shape;5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52" name="Google Shape;5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53" name="Google Shape;5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54" name="Google Shape;54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3pPr>
            <a:lvl4pPr indent="-228600" lvl="3" marL="18288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4pPr>
            <a:lvl5pPr indent="-228600" lvl="4" marL="22860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solidFill>
          <a:srgbClr val="2B255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59" name="Google Shape;5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60" name="Google Shape;6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61" name="Google Shape;6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62" name="Google Shape;6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type="title"/>
          </p:nvPr>
        </p:nvSpPr>
        <p:spPr>
          <a:xfrm>
            <a:off x="1039653" y="1064778"/>
            <a:ext cx="10112696" cy="921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1049144" y="2007218"/>
            <a:ext cx="10093712" cy="41697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ection Header">
  <p:cSld name="2_Section Header">
    <p:bg>
      <p:bgPr>
        <a:solidFill>
          <a:srgbClr val="2B255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67" name="Google Shape;6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68" name="Google Shape;6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69" name="Google Shape;6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70" name="Google Shape;70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wo Content">
  <p:cSld name="3_Two Content">
    <p:bg>
      <p:bgPr>
        <a:solidFill>
          <a:srgbClr val="2B255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75" name="Google Shape;75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76" name="Google Shape;7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77" name="Google Shape;7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78" name="Google Shape;7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mparison">
  <p:cSld name="2_Comparison">
    <p:bg>
      <p:bgPr>
        <a:solidFill>
          <a:srgbClr val="2B255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83" name="Google Shape;8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84" name="Google Shape;8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85" name="Google Shape;8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86" name="Google Shape;8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b="1" sz="24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b="1" sz="24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b="1" sz="24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b="1" sz="24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2" type="body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Only">
  <p:cSld name="2_Title Only">
    <p:bg>
      <p:bgPr>
        <a:solidFill>
          <a:srgbClr val="2B255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92" name="Google Shape;9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93" name="Google Shape;9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94" name="Google Shape;9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95" name="Google Shape;95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lank">
  <p:cSld name="2_Blank">
    <p:bg>
      <p:bgPr>
        <a:solidFill>
          <a:srgbClr val="2B255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99" name="Google Shape;9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100" name="Google Shape;10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101" name="Google Shape;10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102" name="Google Shape;102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ntent with Caption">
  <p:cSld name="2_Content with Caption">
    <p:bg>
      <p:bgPr>
        <a:solidFill>
          <a:srgbClr val="2B255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105" name="Google Shape;10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106" name="Google Shape;10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107" name="Google Shape;10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108" name="Google Shape;108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/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1pPr>
            <a:lvl2pPr indent="-4318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2pPr>
            <a:lvl3pPr indent="-4318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3pPr>
            <a:lvl4pPr indent="-4318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4pPr>
            <a:lvl5pPr indent="-4318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20"/>
          <p:cNvSpPr txBox="1"/>
          <p:nvPr>
            <p:ph idx="2" type="body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14" name="Google Shape;14;p3"/>
          <p:cNvSpPr txBox="1"/>
          <p:nvPr>
            <p:ph idx="1" type="body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Picture with Caption">
  <p:cSld name="2_Picture with Caption">
    <p:bg>
      <p:bgPr>
        <a:solidFill>
          <a:srgbClr val="2B255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114" name="Google Shape;114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115" name="Google Shape;11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116" name="Google Shape;11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117" name="Google Shape;117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119" name="Google Shape;119;p21"/>
          <p:cNvSpPr/>
          <p:nvPr>
            <p:ph idx="2" type="pic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21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lue background">
  <p:cSld name="2_Blue background">
    <p:bg>
      <p:bgPr>
        <a:solidFill>
          <a:srgbClr val="2B255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idx="12" type="sldNum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200" u="none" cap="none" strike="noStrike">
              <a:solidFill>
                <a:srgbClr val="FEFFFE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bg>
      <p:bgPr>
        <a:solidFill>
          <a:srgbClr val="2B255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125" name="Google Shape;12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126" name="Google Shape;12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127" name="Google Shape;12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128" name="Google Shape;128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3pPr>
            <a:lvl4pPr indent="-228600" lvl="3" marL="18288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4pPr>
            <a:lvl5pPr indent="-228600" lvl="4" marL="22860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23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solidFill>
          <a:srgbClr val="2B255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133" name="Google Shape;133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134" name="Google Shape;13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135" name="Google Shape;13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136" name="Google Shape;136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>
            <p:ph type="title"/>
          </p:nvPr>
        </p:nvSpPr>
        <p:spPr>
          <a:xfrm>
            <a:off x="1039653" y="1064778"/>
            <a:ext cx="10112696" cy="921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1049144" y="2007218"/>
            <a:ext cx="10093712" cy="41697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24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bg>
      <p:bgPr>
        <a:solidFill>
          <a:srgbClr val="2B255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141" name="Google Shape;141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142" name="Google Shape;14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143" name="Google Shape;14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144" name="Google Shape;144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wo Content">
  <p:cSld name="2_Two Content">
    <p:bg>
      <p:bgPr>
        <a:solidFill>
          <a:srgbClr val="2B255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149" name="Google Shape;14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150" name="Google Shape;15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151" name="Google Shape;15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152" name="Google Shape;152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 txBox="1"/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6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">
  <p:cSld name="1_Comparison">
    <p:bg>
      <p:bgPr>
        <a:solidFill>
          <a:srgbClr val="2B255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157" name="Google Shape;157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158" name="Google Shape;15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159" name="Google Shape;15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160" name="Google Shape;160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 txBox="1"/>
          <p:nvPr>
            <p:ph idx="1" type="body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b="1" sz="24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b="1" sz="24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b="1" sz="24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b="1" sz="24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p27"/>
          <p:cNvSpPr txBox="1"/>
          <p:nvPr>
            <p:ph idx="2" type="body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" name="Google Shape;163;p27"/>
          <p:cNvSpPr txBox="1"/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164" name="Google Shape;164;p27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bg>
      <p:bgPr>
        <a:solidFill>
          <a:srgbClr val="2B255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166" name="Google Shape;166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167" name="Google Shape;16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168" name="Google Shape;16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169" name="Google Shape;169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 txBox="1"/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171" name="Google Shape;171;p28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bg>
      <p:bgPr>
        <a:solidFill>
          <a:srgbClr val="2B255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173" name="Google Shape;173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174" name="Google Shape;17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175" name="Google Shape;17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176" name="Google Shape;176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9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 with Caption">
  <p:cSld name="1_Content with Caption">
    <p:bg>
      <p:bgPr>
        <a:solidFill>
          <a:srgbClr val="2B255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179" name="Google Shape;179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180" name="Google Shape;18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181" name="Google Shape;18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182" name="Google Shape;182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0"/>
          <p:cNvSpPr txBox="1"/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184" name="Google Shape;184;p30"/>
          <p:cNvSpPr txBox="1"/>
          <p:nvPr>
            <p:ph idx="1" type="body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1pPr>
            <a:lvl2pPr indent="-4318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2pPr>
            <a:lvl3pPr indent="-4318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3pPr>
            <a:lvl4pPr indent="-4318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4pPr>
            <a:lvl5pPr indent="-4318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" name="Google Shape;185;p30"/>
          <p:cNvSpPr txBox="1"/>
          <p:nvPr>
            <p:ph idx="2" type="body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6" name="Google Shape;186;p30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body"/>
          </p:nvPr>
        </p:nvSpPr>
        <p:spPr>
          <a:xfrm>
            <a:off x="1049144" y="2007218"/>
            <a:ext cx="10093712" cy="41697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icture with Caption">
  <p:cSld name="1_Picture with Caption">
    <p:bg>
      <p:bgPr>
        <a:solidFill>
          <a:srgbClr val="2B255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188" name="Google Shape;18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189" name="Google Shape;18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190" name="Google Shape;19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191" name="Google Shape;191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1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193" name="Google Shape;193;p31"/>
          <p:cNvSpPr/>
          <p:nvPr>
            <p:ph idx="2" type="pic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31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ue background">
  <p:cSld name="1_Blue background">
    <p:bg>
      <p:bgPr>
        <a:solidFill>
          <a:srgbClr val="2B255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idx="12" type="sldNum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200" u="none" cap="none" strike="noStrike">
              <a:solidFill>
                <a:srgbClr val="FEFFFE"/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rgbClr val="2B255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199" name="Google Shape;199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200" name="Google Shape;20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201" name="Google Shape;20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202" name="Google Shape;202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3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204" name="Google Shape;204;p33"/>
          <p:cNvSpPr txBox="1"/>
          <p:nvPr>
            <p:ph idx="1" type="body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3pPr>
            <a:lvl4pPr indent="-228600" lvl="3" marL="18288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4pPr>
            <a:lvl5pPr indent="-228600" lvl="4" marL="22860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5" name="Google Shape;205;p33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solidFill>
          <a:srgbClr val="2B255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207" name="Google Shape;207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208" name="Google Shape;20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209" name="Google Shape;20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210" name="Google Shape;210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4"/>
          <p:cNvSpPr txBox="1"/>
          <p:nvPr>
            <p:ph type="title"/>
          </p:nvPr>
        </p:nvSpPr>
        <p:spPr>
          <a:xfrm>
            <a:off x="1039653" y="1064778"/>
            <a:ext cx="10112696" cy="921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212" name="Google Shape;212;p34"/>
          <p:cNvSpPr txBox="1"/>
          <p:nvPr>
            <p:ph idx="1" type="body"/>
          </p:nvPr>
        </p:nvSpPr>
        <p:spPr>
          <a:xfrm>
            <a:off x="1049144" y="2007218"/>
            <a:ext cx="10093712" cy="41697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3" name="Google Shape;213;p34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bg>
      <p:bgPr>
        <a:solidFill>
          <a:srgbClr val="2B255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215" name="Google Shape;215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216" name="Google Shape;21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217" name="Google Shape;21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218" name="Google Shape;218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220" name="Google Shape;220;p35"/>
          <p:cNvSpPr txBox="1"/>
          <p:nvPr>
            <p:ph idx="1" type="body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1" name="Google Shape;221;p35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bg>
      <p:bgPr>
        <a:solidFill>
          <a:srgbClr val="2B255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223" name="Google Shape;22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224" name="Google Shape;22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225" name="Google Shape;225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226" name="Google Shape;226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6"/>
          <p:cNvSpPr txBox="1"/>
          <p:nvPr>
            <p:ph idx="1" type="body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b="1" sz="24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b="1" sz="24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b="1" sz="24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b="1" sz="24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8" name="Google Shape;228;p36"/>
          <p:cNvSpPr txBox="1"/>
          <p:nvPr>
            <p:ph idx="2" type="body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9" name="Google Shape;229;p36"/>
          <p:cNvSpPr txBox="1"/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230" name="Google Shape;230;p36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bg>
      <p:bgPr>
        <a:solidFill>
          <a:srgbClr val="2B255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232" name="Google Shape;232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233" name="Google Shape;23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234" name="Google Shape;23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235" name="Google Shape;235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7"/>
          <p:cNvSpPr txBox="1"/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237" name="Google Shape;237;p37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bg>
      <p:bgPr>
        <a:solidFill>
          <a:srgbClr val="2B255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239" name="Google Shape;239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240" name="Google Shape;24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241" name="Google Shape;241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242" name="Google Shape;242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8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bg>
      <p:bgPr>
        <a:solidFill>
          <a:srgbClr val="2B255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245" name="Google Shape;245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246" name="Google Shape;24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247" name="Google Shape;247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248" name="Google Shape;248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9"/>
          <p:cNvSpPr txBox="1"/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250" name="Google Shape;250;p39"/>
          <p:cNvSpPr txBox="1"/>
          <p:nvPr>
            <p:ph idx="1" type="body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1pPr>
            <a:lvl2pPr indent="-4318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2pPr>
            <a:lvl3pPr indent="-4318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3pPr>
            <a:lvl4pPr indent="-4318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4pPr>
            <a:lvl5pPr indent="-4318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1" name="Google Shape;251;p39"/>
          <p:cNvSpPr txBox="1"/>
          <p:nvPr>
            <p:ph idx="2" type="body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2" name="Google Shape;252;p39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bg>
      <p:bgPr>
        <a:solidFill>
          <a:srgbClr val="2B255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254" name="Google Shape;254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255" name="Google Shape;25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256" name="Google Shape;256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257" name="Google Shape;257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0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259" name="Google Shape;259;p40"/>
          <p:cNvSpPr/>
          <p:nvPr>
            <p:ph idx="2" type="pic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40"/>
          <p:cNvSpPr txBox="1"/>
          <p:nvPr>
            <p:ph idx="1" type="body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1" name="Google Shape;261;p40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ection Header">
  <p:cSld name="3_Section 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idx="1" type="body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background">
  <p:cSld name="Blue background">
    <p:bg>
      <p:bgPr>
        <a:solidFill>
          <a:srgbClr val="2B255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1"/>
          <p:cNvSpPr txBox="1"/>
          <p:nvPr>
            <p:ph idx="12" type="sldNum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200" u="none" cap="none" strike="noStrike">
              <a:solidFill>
                <a:srgbClr val="FEFFFE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2"/>
          <p:cNvSpPr txBox="1"/>
          <p:nvPr>
            <p:ph type="title"/>
          </p:nvPr>
        </p:nvSpPr>
        <p:spPr>
          <a:xfrm>
            <a:off x="1039653" y="1153987"/>
            <a:ext cx="10112695" cy="9212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266" name="Google Shape;266;p42"/>
          <p:cNvSpPr txBox="1"/>
          <p:nvPr>
            <p:ph idx="1" type="body"/>
          </p:nvPr>
        </p:nvSpPr>
        <p:spPr>
          <a:xfrm>
            <a:off x="1039653" y="2087362"/>
            <a:ext cx="4919546" cy="40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7" name="Google Shape;267;p42"/>
          <p:cNvSpPr txBox="1"/>
          <p:nvPr>
            <p:ph idx="2" type="body"/>
          </p:nvPr>
        </p:nvSpPr>
        <p:spPr>
          <a:xfrm>
            <a:off x="6232802" y="2087362"/>
            <a:ext cx="4919546" cy="4089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8" name="Google Shape;268;p42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" name="Google Shape;269;p42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" name="Google Shape;270;p42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wo Content">
  <p:cSld name="4_Two Conte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mparison">
  <p:cSld name="3_Comparis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Only">
  <p:cSld name="3_Title 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lank">
  <p:cSld name="3_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ntent with Caption">
  <p:cSld name="3_Content with Caption">
    <p:bg>
      <p:bgPr>
        <a:solidFill>
          <a:srgbClr val="2B255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31" name="Google Shape;3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32" name="Google Shape;3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33" name="Google Shape;3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34" name="Google Shape;3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0"/>
          <p:cNvSpPr txBox="1"/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1" type="body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1pPr>
            <a:lvl2pPr indent="-4318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2pPr>
            <a:lvl3pPr indent="-4318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3pPr>
            <a:lvl4pPr indent="-4318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4pPr>
            <a:lvl5pPr indent="-4318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idx="2" type="body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theme" Target="../theme/theme1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1049144" y="2007218"/>
            <a:ext cx="10093712" cy="41697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1039653" y="1064778"/>
            <a:ext cx="10112696" cy="921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C8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C83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C83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C83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C83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C83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C83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C83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C83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jpg"/><Relationship Id="rId4" Type="http://schemas.openxmlformats.org/officeDocument/2006/relationships/image" Target="../media/image5.png"/><Relationship Id="rId9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7.png"/><Relationship Id="rId8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7.png"/><Relationship Id="rId8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7.png"/><Relationship Id="rId8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7.png"/><Relationship Id="rId8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7.png"/><Relationship Id="rId8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7.png"/><Relationship Id="rId8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7.png"/><Relationship Id="rId8" Type="http://schemas.openxmlformats.org/officeDocument/2006/relationships/image" Target="../media/image2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7.png"/><Relationship Id="rId8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7.png"/><Relationship Id="rId8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7.png"/><Relationship Id="rId8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7.png"/><Relationship Id="rId8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7.png"/><Relationship Id="rId8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7.png"/><Relationship Id="rId8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image" Target="../media/image24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7.png"/><Relationship Id="rId8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7.png"/><Relationship Id="rId8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7.png"/><Relationship Id="rId8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7.png"/><Relationship Id="rId8" Type="http://schemas.openxmlformats.org/officeDocument/2006/relationships/image" Target="../media/image1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7.png"/><Relationship Id="rId8" Type="http://schemas.openxmlformats.org/officeDocument/2006/relationships/hyperlink" Target="https://www.researchgate.net/publication/354458014_Multivariate_random_forest_prediction_of_poverty_and_malnutrition_prevalence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7.png"/><Relationship Id="rId8" Type="http://schemas.openxmlformats.org/officeDocument/2006/relationships/image" Target="../media/image2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7.png"/><Relationship Id="rId8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sitting at a desk using a computer&#10;&#10;Description automatically generated" id="275" name="Google Shape;275;p43"/>
          <p:cNvPicPr preferRelativeResize="0"/>
          <p:nvPr/>
        </p:nvPicPr>
        <p:blipFill rotWithShape="1">
          <a:blip r:embed="rId3">
            <a:alphaModFix/>
          </a:blip>
          <a:srcRect b="35700" l="28" r="5881" t="125"/>
          <a:stretch/>
        </p:blipFill>
        <p:spPr>
          <a:xfrm>
            <a:off x="-2985" y="1339747"/>
            <a:ext cx="12225969" cy="5533684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3"/>
          <p:cNvSpPr/>
          <p:nvPr/>
        </p:nvSpPr>
        <p:spPr>
          <a:xfrm>
            <a:off x="-11767" y="1339747"/>
            <a:ext cx="12203767" cy="5535101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7" id="277" name="Google Shape;277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91332" y="387946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278" name="Google Shape;278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70126" y="295810"/>
            <a:ext cx="959441" cy="7337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movie.png" id="279" name="Google Shape;279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474078" y="103953"/>
            <a:ext cx="526003" cy="10653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movie.png" id="280" name="Google Shape;280;p43"/>
          <p:cNvPicPr preferRelativeResize="0"/>
          <p:nvPr/>
        </p:nvPicPr>
        <p:blipFill rotWithShape="1">
          <a:blip r:embed="rId7">
            <a:alphaModFix/>
          </a:blip>
          <a:srcRect b="19365" l="13941" r="13941" t="19365"/>
          <a:stretch/>
        </p:blipFill>
        <p:spPr>
          <a:xfrm>
            <a:off x="7968564" y="251012"/>
            <a:ext cx="907559" cy="7710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81" name="Google Shape;281;p43"/>
          <p:cNvPicPr preferRelativeResize="0"/>
          <p:nvPr/>
        </p:nvPicPr>
        <p:blipFill rotWithShape="1">
          <a:blip r:embed="rId8">
            <a:alphaModFix/>
          </a:blip>
          <a:srcRect b="33964" l="1000" r="13538" t="0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82" name="Google Shape;282;p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80497" y="2051146"/>
            <a:ext cx="4240770" cy="4117181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3"/>
          <p:cNvSpPr txBox="1"/>
          <p:nvPr/>
        </p:nvSpPr>
        <p:spPr>
          <a:xfrm>
            <a:off x="6341625" y="2222575"/>
            <a:ext cx="5407500" cy="4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Microsoft YaHei"/>
              <a:buNone/>
            </a:pPr>
            <a:r>
              <a:rPr b="1" lang="en-US" sz="37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Predicting Malnutrition Risk Factors in Children from Low-Income Developing Countries Using Machine Learning</a:t>
            </a:r>
            <a:endParaRPr/>
          </a:p>
        </p:txBody>
      </p:sp>
      <p:sp>
        <p:nvSpPr>
          <p:cNvPr id="284" name="Google Shape;284;p43"/>
          <p:cNvSpPr txBox="1"/>
          <p:nvPr>
            <p:ph idx="1" type="body"/>
          </p:nvPr>
        </p:nvSpPr>
        <p:spPr>
          <a:xfrm>
            <a:off x="2561075" y="5682675"/>
            <a:ext cx="5407500" cy="10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600"/>
              <a:buNone/>
            </a:pPr>
            <a:r>
              <a:rPr lang="en-US" sz="1600">
                <a:solidFill>
                  <a:srgbClr val="FEFFFE"/>
                </a:solidFill>
                <a:latin typeface="Arial"/>
                <a:ea typeface="Arial"/>
                <a:cs typeface="Arial"/>
                <a:sym typeface="Arial"/>
              </a:rPr>
              <a:t>MAHA / Linda / Lina / Nada</a:t>
            </a:r>
            <a:endParaRPr sz="1600">
              <a:solidFill>
                <a:srgbClr val="FEFFF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1600"/>
              <a:buNone/>
            </a:pPr>
            <a:r>
              <a:rPr lang="en-US" sz="1600">
                <a:solidFill>
                  <a:srgbClr val="FEFFFE"/>
                </a:solidFill>
                <a:latin typeface="Arial"/>
                <a:ea typeface="Arial"/>
                <a:cs typeface="Arial"/>
                <a:sym typeface="Arial"/>
              </a:rPr>
              <a:t>August 2024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96" name="Google Shape;39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7" name="Google Shape;397;p52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398" name="Google Shape;398;p5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399" name="Google Shape;399;p5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p5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" name="Google Shape;401;p52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2" name="Google Shape;402;p52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52"/>
          <p:cNvSpPr txBox="1"/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Data Collection</a:t>
            </a:r>
            <a:endParaRPr/>
          </a:p>
        </p:txBody>
      </p:sp>
      <p:sp>
        <p:nvSpPr>
          <p:cNvPr id="404" name="Google Shape;404;p52"/>
          <p:cNvSpPr txBox="1"/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We used the </a:t>
            </a:r>
            <a:r>
              <a:rPr b="1" lang="en-US" sz="2800"/>
              <a:t>"Multivariate Random Forest Prediction of Poverty and Malnutrition Prevalence"</a:t>
            </a:r>
            <a:r>
              <a:rPr lang="en-US" sz="2800"/>
              <a:t> dataset from Kaggle, which contains social and environmental indicators from 11 countries.</a:t>
            </a:r>
            <a:endParaRPr sz="2800"/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The data was derived from research by Chris Browne and colleagues. It includes a wide range of factors influencing poverty and malnutrition, encoded into numerical values for model training.</a:t>
            </a:r>
            <a:endParaRPr sz="2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09" name="Google Shape;40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0" name="Google Shape;410;p53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411" name="Google Shape;411;p5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412" name="Google Shape;412;p5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3" name="Google Shape;413;p5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4" name="Google Shape;414;p53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5" name="Google Shape;415;p53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53"/>
          <p:cNvSpPr txBox="1"/>
          <p:nvPr/>
        </p:nvSpPr>
        <p:spPr>
          <a:xfrm>
            <a:off x="871352" y="1476675"/>
            <a:ext cx="98337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-441325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AutoNum type="arabicPeriod"/>
            </a:pP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DHS malnutrition and asset poverty data</a:t>
            </a:r>
            <a:endParaRPr b="1" sz="3350">
              <a:solidFill>
                <a:srgbClr val="38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17" name="Google Shape;417;p53"/>
          <p:cNvSpPr txBox="1"/>
          <p:nvPr/>
        </p:nvSpPr>
        <p:spPr>
          <a:xfrm>
            <a:off x="751976" y="224973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b="1" lang="en-US" sz="2800"/>
              <a:t>Asset Poverty</a:t>
            </a:r>
            <a:r>
              <a:rPr lang="en-US" sz="2800"/>
              <a:t>: Households in the lowest wealth quintile, with an asset index score ≤ -0.9080 (FTF 2018).</a:t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1" lang="en-US" sz="2800"/>
              <a:t>Child Stunting</a:t>
            </a:r>
            <a:r>
              <a:rPr lang="en-US" sz="2800"/>
              <a:t>: Children under 5 whose height-for-age is more than 2 standard deviations below the WHO median.</a:t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1" lang="en-US" sz="2800"/>
              <a:t>Child Wasting</a:t>
            </a:r>
            <a:r>
              <a:rPr lang="en-US" sz="2800"/>
              <a:t>: Children under 5 whose weight-for-height is more than 2 standard deviations below the WHO median.</a:t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1" lang="en-US" sz="2800"/>
              <a:t>Healthy Weight</a:t>
            </a:r>
            <a:r>
              <a:rPr lang="en-US" sz="2800"/>
              <a:t>: Children under 5 whose weight-for-height is within 2 standard deviations from the WHO median.</a:t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1" lang="en-US" sz="2800"/>
              <a:t>Underweight Women</a:t>
            </a:r>
            <a:r>
              <a:rPr lang="en-US" sz="2800"/>
              <a:t>: Women aged 15-49 with a BMI less than 18.5.</a:t>
            </a:r>
            <a:endParaRPr sz="2800"/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22" name="Google Shape;42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3" name="Google Shape;423;p54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424" name="Google Shape;424;p5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425" name="Google Shape;425;p5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6" name="Google Shape;426;p5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7" name="Google Shape;427;p54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8" name="Google Shape;428;p54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54"/>
          <p:cNvSpPr txBox="1"/>
          <p:nvPr/>
        </p:nvSpPr>
        <p:spPr>
          <a:xfrm>
            <a:off x="871352" y="1476675"/>
            <a:ext cx="98337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2. Physical geography covariates</a:t>
            </a:r>
            <a:endParaRPr b="1" sz="3350">
              <a:solidFill>
                <a:srgbClr val="38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30" name="Google Shape;430;p54"/>
          <p:cNvSpPr txBox="1"/>
          <p:nvPr/>
        </p:nvSpPr>
        <p:spPr>
          <a:xfrm>
            <a:off x="751976" y="224973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b="1" lang="en-US" sz="2800"/>
              <a:t>Travel time to nearest city</a:t>
            </a:r>
            <a:r>
              <a:rPr lang="en-US" sz="2800"/>
              <a:t> (population 500,000+), based on IFPRI’s global market accessibility models.</a:t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1" lang="en-US" sz="2800"/>
              <a:t>Percent tree cover</a:t>
            </a:r>
            <a:r>
              <a:rPr lang="en-US" sz="2800"/>
              <a:t> at 1 km resolution, produced by [28].</a:t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1" lang="en-US" sz="2800"/>
              <a:t>Pasture coverage</a:t>
            </a:r>
            <a:r>
              <a:rPr lang="en-US" sz="2800"/>
              <a:t> from Ramankutty et al.’s data (2000), at ~10 km resolution.</a:t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1" lang="en-US" sz="2800"/>
              <a:t>Altitude</a:t>
            </a:r>
            <a:r>
              <a:rPr lang="en-US" sz="2800"/>
              <a:t> data from NASA’s Shuttle Radar Topography Mission.</a:t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1" lang="en-US" sz="2800"/>
              <a:t>Slope</a:t>
            </a:r>
            <a:r>
              <a:rPr lang="en-US" sz="2800"/>
              <a:t> data, calculated by IFPRI as the gradient steepness.</a:t>
            </a:r>
            <a:endParaRPr sz="2800"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35" name="Google Shape;43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6" name="Google Shape;436;p55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437" name="Google Shape;437;p5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438" name="Google Shape;438;p5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9" name="Google Shape;439;p5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55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1" name="Google Shape;441;p55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55"/>
          <p:cNvSpPr txBox="1"/>
          <p:nvPr/>
        </p:nvSpPr>
        <p:spPr>
          <a:xfrm>
            <a:off x="871352" y="1476675"/>
            <a:ext cx="98337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Other data</a:t>
            </a:r>
            <a:endParaRPr b="1" sz="3350">
              <a:solidFill>
                <a:srgbClr val="38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43" name="Google Shape;443;p55"/>
          <p:cNvSpPr txBox="1"/>
          <p:nvPr/>
        </p:nvSpPr>
        <p:spPr>
          <a:xfrm>
            <a:off x="751976" y="224973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/>
              <a:t>3. Food price data</a:t>
            </a: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/>
              <a:t>4. Solar-induced chlorophyll fluorescence data (</a:t>
            </a:r>
            <a:r>
              <a:rPr b="1" lang="en-US" sz="2800"/>
              <a:t>SIF</a:t>
            </a:r>
            <a:r>
              <a:rPr lang="en-US" sz="2800"/>
              <a:t>)</a:t>
            </a: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/>
              <a:t>5. Land surface temperature data</a:t>
            </a:r>
            <a:endParaRPr sz="2800"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/>
              <a:t>6. Precipitation data (</a:t>
            </a:r>
            <a:r>
              <a:rPr b="1" lang="en-US" sz="2800"/>
              <a:t>CHIRPS</a:t>
            </a:r>
            <a:r>
              <a:rPr lang="en-US" sz="2800"/>
              <a:t>)</a:t>
            </a:r>
            <a:endParaRPr b="1" sz="2800"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48" name="Google Shape;44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9" name="Google Shape;449;p56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450" name="Google Shape;450;p5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451" name="Google Shape;451;p5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2" name="Google Shape;452;p5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3" name="Google Shape;453;p56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4" name="Google Shape;454;p56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56"/>
          <p:cNvSpPr txBox="1"/>
          <p:nvPr/>
        </p:nvSpPr>
        <p:spPr>
          <a:xfrm>
            <a:off x="871350" y="1139517"/>
            <a:ext cx="113499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Exploratory Data Analysis and Feature Engineering</a:t>
            </a:r>
            <a:endParaRPr b="1" sz="3350">
              <a:solidFill>
                <a:srgbClr val="38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56" name="Google Shape;456;p56"/>
          <p:cNvSpPr txBox="1"/>
          <p:nvPr/>
        </p:nvSpPr>
        <p:spPr>
          <a:xfrm>
            <a:off x="751976" y="224973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-US" sz="2800"/>
              <a:t>Handled missing values.</a:t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 sz="2800"/>
              <a:t>Handled zero values using </a:t>
            </a:r>
            <a:r>
              <a:rPr b="1" lang="en-US" sz="2800"/>
              <a:t>KNN </a:t>
            </a:r>
            <a:r>
              <a:rPr b="1" lang="en-US" sz="2800"/>
              <a:t>imputation</a:t>
            </a:r>
            <a:r>
              <a:rPr lang="en-US" sz="2800"/>
              <a:t>.</a:t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 sz="2800"/>
              <a:t>Visualized data distributions to understand patterns.</a:t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 sz="2800"/>
              <a:t>Applied transformations and checked correlations to select important features.</a:t>
            </a:r>
            <a:endParaRPr sz="2800"/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61" name="Google Shape;46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2" name="Google Shape;462;p57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463" name="Google Shape;463;p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464" name="Google Shape;464;p5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5" name="Google Shape;465;p5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57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7" name="Google Shape;467;p57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57"/>
          <p:cNvSpPr txBox="1"/>
          <p:nvPr/>
        </p:nvSpPr>
        <p:spPr>
          <a:xfrm>
            <a:off x="871350" y="1139525"/>
            <a:ext cx="99801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-441325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AutoNum type="arabicPeriod"/>
            </a:pP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Handled missing values</a:t>
            </a:r>
            <a:endParaRPr b="1" sz="3350">
              <a:solidFill>
                <a:srgbClr val="38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69" name="Google Shape;469;p57"/>
          <p:cNvSpPr txBox="1"/>
          <p:nvPr/>
        </p:nvSpPr>
        <p:spPr>
          <a:xfrm>
            <a:off x="751976" y="224973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470" name="Google Shape;470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0225" y="2056619"/>
            <a:ext cx="11451550" cy="4511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75" name="Google Shape;47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6" name="Google Shape;476;p58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477" name="Google Shape;477;p5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478" name="Google Shape;478;p5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9" name="Google Shape;479;p5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0" name="Google Shape;480;p58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1" name="Google Shape;481;p58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58"/>
          <p:cNvSpPr txBox="1"/>
          <p:nvPr/>
        </p:nvSpPr>
        <p:spPr>
          <a:xfrm>
            <a:off x="871350" y="1139525"/>
            <a:ext cx="99801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-441325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AutoNum type="arabicPeriod"/>
            </a:pP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Handled missing values</a:t>
            </a:r>
            <a:endParaRPr b="1" sz="3350">
              <a:solidFill>
                <a:srgbClr val="38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83" name="Google Shape;483;p58"/>
          <p:cNvSpPr txBox="1"/>
          <p:nvPr/>
        </p:nvSpPr>
        <p:spPr>
          <a:xfrm>
            <a:off x="751976" y="224973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484" name="Google Shape;484;p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0525" y="1938675"/>
            <a:ext cx="10048875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89" name="Google Shape;48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0" name="Google Shape;490;p59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491" name="Google Shape;491;p5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492" name="Google Shape;492;p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" name="Google Shape;493;p5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" name="Google Shape;494;p59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5" name="Google Shape;495;p59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59"/>
          <p:cNvSpPr txBox="1"/>
          <p:nvPr/>
        </p:nvSpPr>
        <p:spPr>
          <a:xfrm>
            <a:off x="871350" y="1139525"/>
            <a:ext cx="99801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2. </a:t>
            </a: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Handled zero values using KNN imputation</a:t>
            </a:r>
            <a:endParaRPr b="1" sz="3350">
              <a:solidFill>
                <a:srgbClr val="38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97" name="Google Shape;497;p59"/>
          <p:cNvSpPr txBox="1"/>
          <p:nvPr/>
        </p:nvSpPr>
        <p:spPr>
          <a:xfrm>
            <a:off x="751976" y="224973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498" name="Google Shape;498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34475" y="2056625"/>
            <a:ext cx="6733876" cy="460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03" name="Google Shape;50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4" name="Google Shape;504;p60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505" name="Google Shape;505;p6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506" name="Google Shape;506;p6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" name="Google Shape;507;p6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" name="Google Shape;508;p60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9" name="Google Shape;509;p60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60"/>
          <p:cNvSpPr txBox="1"/>
          <p:nvPr/>
        </p:nvSpPr>
        <p:spPr>
          <a:xfrm>
            <a:off x="871350" y="1139525"/>
            <a:ext cx="99801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2. Handled zero values using KNN imputation</a:t>
            </a:r>
            <a:endParaRPr b="1" sz="3350">
              <a:solidFill>
                <a:srgbClr val="38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11" name="Google Shape;511;p60"/>
          <p:cNvSpPr txBox="1"/>
          <p:nvPr/>
        </p:nvSpPr>
        <p:spPr>
          <a:xfrm>
            <a:off x="751976" y="224973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512" name="Google Shape;512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48100" y="2056625"/>
            <a:ext cx="6418926" cy="447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17" name="Google Shape;517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8" name="Google Shape;518;p61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519" name="Google Shape;519;p6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520" name="Google Shape;520;p6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1" name="Google Shape;521;p6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2" name="Google Shape;522;p61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3" name="Google Shape;523;p61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61"/>
          <p:cNvSpPr txBox="1"/>
          <p:nvPr/>
        </p:nvSpPr>
        <p:spPr>
          <a:xfrm>
            <a:off x="871350" y="1139525"/>
            <a:ext cx="99801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3. </a:t>
            </a: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Visualized data distributions to understand patterns</a:t>
            </a:r>
            <a:endParaRPr b="1" sz="3350">
              <a:solidFill>
                <a:srgbClr val="38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25" name="Google Shape;525;p61"/>
          <p:cNvSpPr txBox="1"/>
          <p:nvPr/>
        </p:nvSpPr>
        <p:spPr>
          <a:xfrm>
            <a:off x="751976" y="224973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526" name="Google Shape;526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33775" y="2056625"/>
            <a:ext cx="4924425" cy="45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4"/>
          <p:cNvSpPr txBox="1"/>
          <p:nvPr>
            <p:ph idx="1" type="body"/>
          </p:nvPr>
        </p:nvSpPr>
        <p:spPr>
          <a:xfrm>
            <a:off x="671119" y="1521319"/>
            <a:ext cx="5931561" cy="4919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Concept 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 and implementation plan</a:t>
            </a:r>
            <a:endParaRPr>
              <a:solidFill>
                <a:srgbClr val="000000"/>
              </a:solidFill>
            </a:endParaRPr>
          </a:p>
          <a:p>
            <a:pPr indent="-266700" lvl="1" marL="723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>
              <a:solidFill>
                <a:srgbClr val="000000"/>
              </a:solidFill>
            </a:endParaRPr>
          </a:p>
          <a:p>
            <a:pPr indent="-266700" lvl="1" marL="723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Objectives</a:t>
            </a:r>
            <a:endParaRPr>
              <a:solidFill>
                <a:srgbClr val="000000"/>
              </a:solidFill>
            </a:endParaRPr>
          </a:p>
          <a:p>
            <a:pPr indent="-266700" lvl="1" marL="723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SDG Relation</a:t>
            </a:r>
            <a:endParaRPr>
              <a:solidFill>
                <a:srgbClr val="000000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>
              <a:solidFill>
                <a:srgbClr val="000000"/>
              </a:solidFill>
            </a:endParaRPr>
          </a:p>
          <a:p>
            <a:pPr indent="-266700" lvl="1" marL="723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  <a:endParaRPr>
              <a:solidFill>
                <a:srgbClr val="000000"/>
              </a:solidFill>
            </a:endParaRPr>
          </a:p>
          <a:p>
            <a:pPr indent="-266700" lvl="1" marL="723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Exploratory Data Analysis et Feature Engineering</a:t>
            </a:r>
            <a:endParaRPr>
              <a:solidFill>
                <a:srgbClr val="000000"/>
              </a:solidFill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>
              <a:solidFill>
                <a:srgbClr val="000000"/>
              </a:solidFill>
            </a:endParaRPr>
          </a:p>
          <a:p>
            <a:pPr indent="-266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Selection and Training</a:t>
            </a:r>
            <a:endParaRPr>
              <a:solidFill>
                <a:srgbClr val="000000"/>
              </a:solidFill>
            </a:endParaRPr>
          </a:p>
          <a:p>
            <a:pPr indent="-266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Evaluation and Hyperparameter Tuning</a:t>
            </a:r>
            <a:endParaRPr>
              <a:solidFill>
                <a:srgbClr val="000000"/>
              </a:solidFill>
            </a:endParaRPr>
          </a:p>
          <a:p>
            <a:pPr indent="-266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Refinement and Testing</a:t>
            </a:r>
            <a:endParaRPr>
              <a:solidFill>
                <a:srgbClr val="000000"/>
              </a:solidFill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>
              <a:solidFill>
                <a:srgbClr val="000000"/>
              </a:solidFill>
            </a:endParaRPr>
          </a:p>
          <a:p>
            <a:pPr indent="-266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Evaluation Results</a:t>
            </a:r>
            <a:endParaRPr>
              <a:solidFill>
                <a:srgbClr val="000000"/>
              </a:solidFill>
            </a:endParaRPr>
          </a:p>
          <a:p>
            <a:pPr indent="-266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Deployment</a:t>
            </a:r>
            <a:endParaRPr>
              <a:solidFill>
                <a:srgbClr val="000000"/>
              </a:solidFill>
            </a:endParaRPr>
          </a:p>
          <a:p>
            <a:pPr indent="-266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Future Work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90" name="Google Shape;290;p44"/>
          <p:cNvSpPr txBox="1"/>
          <p:nvPr>
            <p:ph type="title"/>
          </p:nvPr>
        </p:nvSpPr>
        <p:spPr>
          <a:xfrm>
            <a:off x="751976" y="965081"/>
            <a:ext cx="4872894" cy="579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Outline</a:t>
            </a:r>
            <a:endParaRPr/>
          </a:p>
        </p:txBody>
      </p:sp>
      <p:pic>
        <p:nvPicPr>
          <p:cNvPr descr="Image" id="291" name="Google Shape;2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2" name="Google Shape;292;p44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293" name="Google Shape;293;p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294" name="Google Shape;294;p4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4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44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7" name="Google Shape;297;p44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4" id="298" name="Google Shape;298;p44"/>
          <p:cNvPicPr preferRelativeResize="0"/>
          <p:nvPr/>
        </p:nvPicPr>
        <p:blipFill rotWithShape="1">
          <a:blip r:embed="rId8">
            <a:alphaModFix/>
          </a:blip>
          <a:srcRect b="2065" l="4040" r="5946" t="1442"/>
          <a:stretch/>
        </p:blipFill>
        <p:spPr>
          <a:xfrm>
            <a:off x="6770205" y="1420775"/>
            <a:ext cx="4919511" cy="4919389"/>
          </a:xfrm>
          <a:custGeom>
            <a:rect b="b" l="l" r="r" t="t"/>
            <a:pathLst>
              <a:path extrusionOk="0" h="20595" w="19679">
                <a:moveTo>
                  <a:pt x="9840" y="0"/>
                </a:moveTo>
                <a:cubicBezTo>
                  <a:pt x="7322" y="0"/>
                  <a:pt x="4803" y="1005"/>
                  <a:pt x="2882" y="3016"/>
                </a:cubicBezTo>
                <a:cubicBezTo>
                  <a:pt x="-961" y="7037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7"/>
                  <a:pt x="16796" y="3016"/>
                </a:cubicBezTo>
                <a:cubicBezTo>
                  <a:pt x="14875" y="1005"/>
                  <a:pt x="12358" y="0"/>
                  <a:pt x="9840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31" name="Google Shape;531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2" name="Google Shape;532;p62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533" name="Google Shape;533;p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534" name="Google Shape;534;p6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5" name="Google Shape;535;p6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6" name="Google Shape;536;p62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7" name="Google Shape;537;p62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62"/>
          <p:cNvSpPr txBox="1"/>
          <p:nvPr/>
        </p:nvSpPr>
        <p:spPr>
          <a:xfrm>
            <a:off x="871350" y="1139525"/>
            <a:ext cx="99801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3. </a:t>
            </a: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Visualized data distributions to understand patterns</a:t>
            </a:r>
            <a:endParaRPr b="1" sz="3350">
              <a:solidFill>
                <a:srgbClr val="38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39" name="Google Shape;539;p62"/>
          <p:cNvSpPr txBox="1"/>
          <p:nvPr/>
        </p:nvSpPr>
        <p:spPr>
          <a:xfrm>
            <a:off x="751976" y="224973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540" name="Google Shape;540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98506" y="2056625"/>
            <a:ext cx="5875794" cy="44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45" name="Google Shape;54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6" name="Google Shape;546;p63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547" name="Google Shape;547;p6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548" name="Google Shape;548;p6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6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0" name="Google Shape;550;p63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1" name="Google Shape;551;p63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63"/>
          <p:cNvSpPr txBox="1"/>
          <p:nvPr/>
        </p:nvSpPr>
        <p:spPr>
          <a:xfrm>
            <a:off x="871350" y="1139525"/>
            <a:ext cx="99801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4. </a:t>
            </a: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Applied transformations and checked correlations to select important features</a:t>
            </a:r>
            <a:endParaRPr b="1" sz="3350">
              <a:solidFill>
                <a:srgbClr val="38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53" name="Google Shape;553;p63"/>
          <p:cNvSpPr txBox="1"/>
          <p:nvPr/>
        </p:nvSpPr>
        <p:spPr>
          <a:xfrm>
            <a:off x="751976" y="224973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554" name="Google Shape;554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01750" y="2188150"/>
            <a:ext cx="7192524" cy="447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59" name="Google Shape;55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0" name="Google Shape;560;p64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561" name="Google Shape;561;p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562" name="Google Shape;562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" name="Google Shape;563;p6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" name="Google Shape;564;p64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5" name="Google Shape;565;p64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64"/>
          <p:cNvSpPr txBox="1"/>
          <p:nvPr/>
        </p:nvSpPr>
        <p:spPr>
          <a:xfrm>
            <a:off x="871350" y="1139525"/>
            <a:ext cx="99801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4. Applied transformations and checked correlations to select important features</a:t>
            </a:r>
            <a:endParaRPr b="1" sz="3350">
              <a:solidFill>
                <a:srgbClr val="38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67" name="Google Shape;567;p64"/>
          <p:cNvSpPr txBox="1"/>
          <p:nvPr/>
        </p:nvSpPr>
        <p:spPr>
          <a:xfrm>
            <a:off x="751976" y="224973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568" name="Google Shape;568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96425" y="2197675"/>
            <a:ext cx="7054225" cy="43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73" name="Google Shape;573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4" name="Google Shape;574;p65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575" name="Google Shape;575;p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576" name="Google Shape;576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6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8" name="Google Shape;578;p65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9" name="Google Shape;579;p65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65"/>
          <p:cNvSpPr txBox="1"/>
          <p:nvPr/>
        </p:nvSpPr>
        <p:spPr>
          <a:xfrm>
            <a:off x="871350" y="1139525"/>
            <a:ext cx="99801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4. Applied transformations and checked correlations to select important features</a:t>
            </a:r>
            <a:endParaRPr b="1" sz="3350">
              <a:solidFill>
                <a:srgbClr val="38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81" name="Google Shape;581;p65"/>
          <p:cNvSpPr txBox="1"/>
          <p:nvPr/>
        </p:nvSpPr>
        <p:spPr>
          <a:xfrm>
            <a:off x="751976" y="224973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582" name="Google Shape;582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06275" y="2056625"/>
            <a:ext cx="5627575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87" name="Google Shape;58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8" name="Google Shape;588;p66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589" name="Google Shape;589;p6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590" name="Google Shape;590;p6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1" name="Google Shape;591;p6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2" name="Google Shape;592;p66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3" name="Google Shape;593;p66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66"/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66"/>
          <p:cNvSpPr txBox="1"/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icrosoft YaHei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Model</a:t>
            </a:r>
            <a:endParaRPr b="0" i="0" sz="4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00" name="Google Shape;600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1" name="Google Shape;601;p67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602" name="Google Shape;602;p6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603" name="Google Shape;603;p6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4" name="Google Shape;604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5" name="Google Shape;605;p67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6" name="Google Shape;606;p67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67"/>
          <p:cNvSpPr txBox="1"/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Model </a:t>
            </a:r>
            <a:endParaRPr b="0" i="0" sz="4400" u="none" cap="none" strike="noStrike">
              <a:solidFill>
                <a:srgbClr val="38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67"/>
          <p:cNvSpPr txBox="1"/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/>
              <a:t>We tested several models: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Multivariate Random Forest (</a:t>
            </a:r>
            <a:r>
              <a:rPr b="1" lang="en-US" sz="2800"/>
              <a:t>MRF</a:t>
            </a:r>
            <a:r>
              <a:rPr lang="en-US" sz="2800"/>
              <a:t>)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Independent Random Forest (</a:t>
            </a:r>
            <a:r>
              <a:rPr b="1" lang="en-US" sz="2800"/>
              <a:t>RF</a:t>
            </a:r>
            <a:r>
              <a:rPr lang="en-US" sz="2800"/>
              <a:t>)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Neural Network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XGBoost</a:t>
            </a:r>
            <a:endParaRPr sz="2800"/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13" name="Google Shape;613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4" name="Google Shape;614;p68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615" name="Google Shape;615;p6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616" name="Google Shape;616;p6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7" name="Google Shape;617;p6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8" name="Google Shape;618;p68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9" name="Google Shape;619;p68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68"/>
          <p:cNvSpPr txBox="1"/>
          <p:nvPr/>
        </p:nvSpPr>
        <p:spPr>
          <a:xfrm>
            <a:off x="871348" y="1476679"/>
            <a:ext cx="113499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Model Selection and Training </a:t>
            </a:r>
            <a:endParaRPr b="0" i="0" sz="4400" u="none" cap="none" strike="noStrike">
              <a:solidFill>
                <a:srgbClr val="38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68"/>
          <p:cNvSpPr txBox="1"/>
          <p:nvPr/>
        </p:nvSpPr>
        <p:spPr>
          <a:xfrm>
            <a:off x="751976" y="224973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Char char="●"/>
            </a:pPr>
            <a:r>
              <a:rPr b="1" lang="en-US" sz="2800"/>
              <a:t>Multivariate Random Forest (MRF)</a:t>
            </a:r>
            <a:r>
              <a:rPr lang="en-US" sz="2800"/>
              <a:t> was chosen as it outperformed more complex models like Neural Networks (NN) in terms of efficiency and accuracy, while being less costly to train.</a:t>
            </a:r>
            <a:endParaRPr sz="2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26" name="Google Shape;626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7" name="Google Shape;627;p69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628" name="Google Shape;628;p6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629" name="Google Shape;629;p6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0" name="Google Shape;630;p6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1" name="Google Shape;631;p69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2" name="Google Shape;632;p69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69"/>
          <p:cNvSpPr txBox="1"/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Model Evaluation and Hyperparameter Tuning</a:t>
            </a:r>
            <a:endParaRPr/>
          </a:p>
        </p:txBody>
      </p:sp>
      <p:sp>
        <p:nvSpPr>
          <p:cNvPr id="634" name="Google Shape;634;p69"/>
          <p:cNvSpPr txBox="1"/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We evaluated model performance using standard metrics.</a:t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Fine-tuned hyperparameters to optimize MRF for best results.</a:t>
            </a:r>
            <a:endParaRPr sz="2800"/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39" name="Google Shape;639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0" name="Google Shape;640;p70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641" name="Google Shape;641;p7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642" name="Google Shape;642;p7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3" name="Google Shape;643;p7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4" name="Google Shape;644;p70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5" name="Google Shape;645;p70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70"/>
          <p:cNvSpPr txBox="1"/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Model Refinement and Testing</a:t>
            </a:r>
            <a:endParaRPr/>
          </a:p>
        </p:txBody>
      </p:sp>
      <p:sp>
        <p:nvSpPr>
          <p:cNvPr id="647" name="Google Shape;647;p70"/>
          <p:cNvSpPr txBox="1"/>
          <p:nvPr/>
        </p:nvSpPr>
        <p:spPr>
          <a:xfrm>
            <a:off x="751975" y="2249750"/>
            <a:ext cx="10941900" cy="4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b="1" lang="en-US" sz="2800"/>
              <a:t>Hyperparameter tuning</a:t>
            </a:r>
            <a:r>
              <a:rPr lang="en-US" sz="2800"/>
              <a:t>: Optimized Random Forest using grid search (n_estimators=300, max_depth=10, min_samples_split=5).</a:t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1" lang="en-US" sz="2800"/>
              <a:t>Cross-validation</a:t>
            </a:r>
            <a:r>
              <a:rPr lang="en-US" sz="2800"/>
              <a:t>: Applied 5-fold cross-validation to ensure robustness.</a:t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1" lang="en-US" sz="2800"/>
              <a:t>Regularization</a:t>
            </a:r>
            <a:r>
              <a:rPr lang="en-US" sz="2800"/>
              <a:t>: Considered L2 regularization for neural networks to avoid overfitting.</a:t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1" lang="en-US" sz="2800"/>
              <a:t>Feature selection</a:t>
            </a:r>
            <a:r>
              <a:rPr lang="en-US" sz="2800"/>
              <a:t>: Removed highly correlated features and selected the top 9 features most related to the target.</a:t>
            </a:r>
            <a:endParaRPr sz="2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52" name="Google Shape;652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3" name="Google Shape;653;p71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654" name="Google Shape;654;p7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655" name="Google Shape;655;p7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6" name="Google Shape;656;p7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7" name="Google Shape;657;p71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8" name="Google Shape;658;p71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71"/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71"/>
          <p:cNvSpPr txBox="1"/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icrosoft YaHei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Results</a:t>
            </a:r>
            <a:endParaRPr b="0" i="0" sz="4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03" name="Google Shape;30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4" name="Google Shape;304;p45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305" name="Google Shape;305;p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306" name="Google Shape;306;p4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p4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45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9" name="Google Shape;309;p45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45"/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45"/>
          <p:cNvSpPr txBox="1"/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icrosoft YaHei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Concept note and Implementation Plan </a:t>
            </a:r>
            <a:endParaRPr b="0" i="0" sz="4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65" name="Google Shape;665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6" name="Google Shape;666;p72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667" name="Google Shape;667;p7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668" name="Google Shape;668;p7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9" name="Google Shape;669;p7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0" name="Google Shape;670;p72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1" name="Google Shape;671;p72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72"/>
          <p:cNvSpPr txBox="1"/>
          <p:nvPr/>
        </p:nvSpPr>
        <p:spPr>
          <a:xfrm>
            <a:off x="871352" y="1476675"/>
            <a:ext cx="100221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Evaluation Results </a:t>
            </a:r>
            <a:r>
              <a:rPr lang="en-US" sz="3350">
                <a:latin typeface="Microsoft YaHei"/>
                <a:ea typeface="Microsoft YaHei"/>
                <a:cs typeface="Microsoft YaHei"/>
                <a:sym typeface="Microsoft YaHei"/>
              </a:rPr>
              <a:t>|</a:t>
            </a: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MSE</a:t>
            </a:r>
            <a:endParaRPr b="1" sz="3350">
              <a:solidFill>
                <a:srgbClr val="38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73" name="Google Shape;673;p72"/>
          <p:cNvSpPr txBox="1"/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4" name="Google Shape;674;p7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88125" y="2207175"/>
            <a:ext cx="7150699" cy="43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79" name="Google Shape;679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0" name="Google Shape;680;p73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681" name="Google Shape;681;p7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682" name="Google Shape;682;p7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3" name="Google Shape;683;p7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4" name="Google Shape;684;p73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5" name="Google Shape;685;p73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73"/>
          <p:cNvSpPr txBox="1"/>
          <p:nvPr/>
        </p:nvSpPr>
        <p:spPr>
          <a:xfrm>
            <a:off x="871352" y="1476675"/>
            <a:ext cx="100221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Evaluation Results </a:t>
            </a:r>
            <a:r>
              <a:rPr lang="en-US" sz="3350">
                <a:latin typeface="Microsoft YaHei"/>
                <a:ea typeface="Microsoft YaHei"/>
                <a:cs typeface="Microsoft YaHei"/>
                <a:sym typeface="Microsoft YaHei"/>
              </a:rPr>
              <a:t>|</a:t>
            </a: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R^2</a:t>
            </a:r>
            <a:endParaRPr b="1" sz="3350">
              <a:solidFill>
                <a:srgbClr val="38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87" name="Google Shape;687;p73"/>
          <p:cNvSpPr txBox="1"/>
          <p:nvPr/>
        </p:nvSpPr>
        <p:spPr>
          <a:xfrm>
            <a:off x="751976" y="224973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8" name="Google Shape;688;p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23425" y="2623100"/>
            <a:ext cx="9106450" cy="260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93" name="Google Shape;693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4" name="Google Shape;694;p74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695" name="Google Shape;695;p7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696" name="Google Shape;696;p7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" name="Google Shape;697;p7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" name="Google Shape;698;p74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9" name="Google Shape;699;p74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74"/>
          <p:cNvSpPr txBox="1"/>
          <p:nvPr/>
        </p:nvSpPr>
        <p:spPr>
          <a:xfrm>
            <a:off x="871352" y="1476675"/>
            <a:ext cx="100221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Evaluation Results </a:t>
            </a:r>
            <a:r>
              <a:rPr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|</a:t>
            </a:r>
            <a:r>
              <a:rPr lang="en-US" sz="4400">
                <a:solidFill>
                  <a:srgbClr val="38383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R^2 </a:t>
            </a: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Comparison</a:t>
            </a:r>
            <a:endParaRPr b="1" sz="3350">
              <a:solidFill>
                <a:srgbClr val="38383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701" name="Google Shape;701;p74"/>
          <p:cNvSpPr txBox="1"/>
          <p:nvPr/>
        </p:nvSpPr>
        <p:spPr>
          <a:xfrm>
            <a:off x="751976" y="224973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2" name="Google Shape;702;p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87625" y="2489825"/>
            <a:ext cx="9231151" cy="190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7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0325" y="4396875"/>
            <a:ext cx="10153124" cy="1900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08" name="Google Shape;708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9" name="Google Shape;709;p75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710" name="Google Shape;710;p7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711" name="Google Shape;711;p7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2" name="Google Shape;712;p7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Google Shape;713;p75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4" name="Google Shape;714;p75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75"/>
          <p:cNvSpPr txBox="1"/>
          <p:nvPr/>
        </p:nvSpPr>
        <p:spPr>
          <a:xfrm>
            <a:off x="871348" y="1476679"/>
            <a:ext cx="48729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Evaluation Results</a:t>
            </a:r>
            <a:endParaRPr/>
          </a:p>
        </p:txBody>
      </p:sp>
      <p:sp>
        <p:nvSpPr>
          <p:cNvPr id="716" name="Google Shape;716;p75"/>
          <p:cNvSpPr txBox="1"/>
          <p:nvPr/>
        </p:nvSpPr>
        <p:spPr>
          <a:xfrm>
            <a:off x="751976" y="224973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800"/>
              <a:t>Results were visualized using </a:t>
            </a:r>
            <a:r>
              <a:rPr b="1" lang="en-US" sz="2800"/>
              <a:t>parity plots</a:t>
            </a:r>
            <a:r>
              <a:rPr lang="en-US" sz="2800"/>
              <a:t> and </a:t>
            </a:r>
            <a:r>
              <a:rPr b="1" lang="en-US" sz="2800"/>
              <a:t>residual plots</a:t>
            </a:r>
            <a:r>
              <a:rPr lang="en-US" sz="2800"/>
              <a:t>, demonstrating good fit and predictive accuracy.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21" name="Google Shape;721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2" name="Google Shape;722;p76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723" name="Google Shape;723;p7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724" name="Google Shape;724;p7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5" name="Google Shape;725;p7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6" name="Google Shape;726;p76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7" name="Google Shape;727;p76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76"/>
          <p:cNvSpPr txBox="1"/>
          <p:nvPr/>
        </p:nvSpPr>
        <p:spPr>
          <a:xfrm>
            <a:off x="871350" y="1476675"/>
            <a:ext cx="86001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Evaluation Results </a:t>
            </a:r>
            <a:r>
              <a:rPr lang="en-US" sz="3350">
                <a:latin typeface="Microsoft YaHei"/>
                <a:ea typeface="Microsoft YaHei"/>
                <a:cs typeface="Microsoft YaHei"/>
                <a:sym typeface="Microsoft YaHei"/>
              </a:rPr>
              <a:t>|</a:t>
            </a: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Residual Plot</a:t>
            </a:r>
            <a:endParaRPr/>
          </a:p>
        </p:txBody>
      </p:sp>
      <p:sp>
        <p:nvSpPr>
          <p:cNvPr id="729" name="Google Shape;729;p76"/>
          <p:cNvSpPr txBox="1"/>
          <p:nvPr/>
        </p:nvSpPr>
        <p:spPr>
          <a:xfrm>
            <a:off x="751976" y="224973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0" name="Google Shape;730;p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5263" y="2328475"/>
            <a:ext cx="11801475" cy="40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35" name="Google Shape;735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6" name="Google Shape;736;p77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737" name="Google Shape;737;p7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738" name="Google Shape;738;p7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9" name="Google Shape;739;p7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0" name="Google Shape;740;p77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1" name="Google Shape;741;p77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77"/>
          <p:cNvSpPr txBox="1"/>
          <p:nvPr/>
        </p:nvSpPr>
        <p:spPr>
          <a:xfrm>
            <a:off x="871351" y="1476675"/>
            <a:ext cx="80148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Evaluation Results </a:t>
            </a:r>
            <a:r>
              <a:rPr lang="en-US" sz="3350">
                <a:latin typeface="Microsoft YaHei"/>
                <a:ea typeface="Microsoft YaHei"/>
                <a:cs typeface="Microsoft YaHei"/>
                <a:sym typeface="Microsoft YaHei"/>
              </a:rPr>
              <a:t>|</a:t>
            </a: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Parity</a:t>
            </a: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Plot</a:t>
            </a:r>
            <a:endParaRPr/>
          </a:p>
        </p:txBody>
      </p:sp>
      <p:sp>
        <p:nvSpPr>
          <p:cNvPr id="743" name="Google Shape;743;p77"/>
          <p:cNvSpPr txBox="1"/>
          <p:nvPr/>
        </p:nvSpPr>
        <p:spPr>
          <a:xfrm>
            <a:off x="751976" y="224973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4" name="Google Shape;744;p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2875" y="2280925"/>
            <a:ext cx="11906250" cy="421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49" name="Google Shape;749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0" name="Google Shape;750;p78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751" name="Google Shape;751;p7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752" name="Google Shape;752;p7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3" name="Google Shape;753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4" name="Google Shape;754;p78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5" name="Google Shape;755;p78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78"/>
          <p:cNvSpPr txBox="1"/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Deployment</a:t>
            </a:r>
            <a:endParaRPr/>
          </a:p>
        </p:txBody>
      </p:sp>
      <p:sp>
        <p:nvSpPr>
          <p:cNvPr id="757" name="Google Shape;757;p78"/>
          <p:cNvSpPr txBox="1"/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The deployment phase focuses on preparing the trained machine learning model for real-world or production use.</a:t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The is to ensure that the model is reliably accessible to end-user objectives or other systems while maintaining both performance and security.</a:t>
            </a:r>
            <a:endParaRPr sz="2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62" name="Google Shape;762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3" name="Google Shape;763;p79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764" name="Google Shape;764;p7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765" name="Google Shape;765;p7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6" name="Google Shape;766;p7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7" name="Google Shape;767;p79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8" name="Google Shape;768;p79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79"/>
          <p:cNvSpPr txBox="1"/>
          <p:nvPr/>
        </p:nvSpPr>
        <p:spPr>
          <a:xfrm>
            <a:off x="871348" y="1476679"/>
            <a:ext cx="48729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Deployment</a:t>
            </a:r>
            <a:endParaRPr/>
          </a:p>
        </p:txBody>
      </p:sp>
      <p:sp>
        <p:nvSpPr>
          <p:cNvPr id="770" name="Google Shape;770;p79"/>
          <p:cNvSpPr txBox="1"/>
          <p:nvPr/>
        </p:nvSpPr>
        <p:spPr>
          <a:xfrm>
            <a:off x="625051" y="214518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771" name="Google Shape;771;p79"/>
          <p:cNvPicPr preferRelativeResize="0"/>
          <p:nvPr/>
        </p:nvPicPr>
        <p:blipFill rotWithShape="1">
          <a:blip r:embed="rId8">
            <a:alphaModFix/>
          </a:blip>
          <a:srcRect b="-12624" l="0" r="0" t="-35721"/>
          <a:stretch/>
        </p:blipFill>
        <p:spPr>
          <a:xfrm>
            <a:off x="0" y="2320850"/>
            <a:ext cx="12192001" cy="434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76" name="Google Shape;776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7" name="Google Shape;777;p80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778" name="Google Shape;778;p8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779" name="Google Shape;779;p8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0" name="Google Shape;780;p8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1" name="Google Shape;781;p80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2" name="Google Shape;782;p80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80"/>
          <p:cNvSpPr txBox="1"/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Future Work</a:t>
            </a:r>
            <a:endParaRPr/>
          </a:p>
        </p:txBody>
      </p:sp>
      <p:sp>
        <p:nvSpPr>
          <p:cNvPr id="784" name="Google Shape;784;p80"/>
          <p:cNvSpPr txBox="1"/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/>
              <a:t>The future work includes extending the model to incorporate additional risk factors and implementing it in mobile and web applications for field use. 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/>
              <a:t>Collaboration with </a:t>
            </a:r>
            <a:r>
              <a:rPr b="1" lang="en-US" sz="2800"/>
              <a:t>local governments</a:t>
            </a:r>
            <a:r>
              <a:rPr lang="en-US" sz="2800"/>
              <a:t>, </a:t>
            </a:r>
            <a:r>
              <a:rPr b="1" lang="en-US" sz="2800"/>
              <a:t>NGOs</a:t>
            </a:r>
            <a:r>
              <a:rPr lang="en-US" sz="2800"/>
              <a:t>, and </a:t>
            </a:r>
            <a:r>
              <a:rPr b="1" lang="en-US" sz="2800"/>
              <a:t>community members</a:t>
            </a:r>
            <a:r>
              <a:rPr lang="en-US" sz="2800"/>
              <a:t> will be pursued to better understand their needs, integrate more data features, and explore relationships between those features.</a:t>
            </a:r>
            <a:endParaRPr sz="2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89" name="Google Shape;789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0" name="Google Shape;790;p81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791" name="Google Shape;791;p8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792" name="Google Shape;792;p8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3" name="Google Shape;793;p8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4" name="Google Shape;794;p81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95" name="Google Shape;795;p81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81"/>
          <p:cNvSpPr txBox="1"/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References</a:t>
            </a:r>
            <a:endParaRPr/>
          </a:p>
        </p:txBody>
      </p:sp>
      <p:sp>
        <p:nvSpPr>
          <p:cNvPr id="797" name="Google Shape;797;p81"/>
          <p:cNvSpPr txBox="1"/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Browne, C., Matteson, D. S., McBride, L., et al. (2017) Multivariate random forest prediction of poverty and malnutrition prevalence. Journal of Applied Econometrics </a:t>
            </a:r>
            <a:r>
              <a:rPr lang="en-US" sz="2800" u="sng">
                <a:solidFill>
                  <a:schemeClr val="hlink"/>
                </a:solidFill>
                <a:hlinkClick r:id="rId8"/>
              </a:rPr>
              <a:t>Link</a:t>
            </a:r>
            <a:r>
              <a:rPr lang="en-US" sz="2800"/>
              <a:t> .</a:t>
            </a:r>
            <a:endParaRPr i="0" sz="28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16" name="Google Shape;31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7" name="Google Shape;317;p46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318" name="Google Shape;318;p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319" name="Google Shape;319;p4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Google Shape;320;p4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Google Shape;321;p46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2" name="Google Shape;322;p46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46"/>
          <p:cNvSpPr txBox="1"/>
          <p:nvPr/>
        </p:nvSpPr>
        <p:spPr>
          <a:xfrm>
            <a:off x="871352" y="1476675"/>
            <a:ext cx="100428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icrosoft YaHei"/>
              <a:buNone/>
            </a:pP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Concept note and Implementation Plan</a:t>
            </a:r>
            <a:endParaRPr sz="3350">
              <a:solidFill>
                <a:srgbClr val="383838"/>
              </a:solidFill>
            </a:endParaRPr>
          </a:p>
        </p:txBody>
      </p:sp>
      <p:sp>
        <p:nvSpPr>
          <p:cNvPr id="324" name="Google Shape;324;p46"/>
          <p:cNvSpPr txBox="1"/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This project focuses on predicting malnutrition risk factors: stunting, wasting, and healthy weight among children in low-income developing countries using machine learning techniques.</a:t>
            </a:r>
            <a:endParaRPr sz="2800"/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The goal is to identify at-risk children early, enabling timely interventions to improve child health.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82"/>
          <p:cNvSpPr/>
          <p:nvPr/>
        </p:nvSpPr>
        <p:spPr>
          <a:xfrm>
            <a:off x="-11767" y="1343345"/>
            <a:ext cx="12215534" cy="5531503"/>
          </a:xfrm>
          <a:prstGeom prst="rect">
            <a:avLst/>
          </a:prstGeom>
          <a:solidFill>
            <a:srgbClr val="FE2E4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7" id="803" name="Google Shape;803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1332" y="387946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804" name="Google Shape;804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70126" y="295810"/>
            <a:ext cx="959441" cy="7337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movie.png" id="805" name="Google Shape;805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74078" y="103953"/>
            <a:ext cx="526003" cy="10653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movie.png" id="806" name="Google Shape;806;p82"/>
          <p:cNvPicPr preferRelativeResize="0"/>
          <p:nvPr/>
        </p:nvPicPr>
        <p:blipFill rotWithShape="1">
          <a:blip r:embed="rId6">
            <a:alphaModFix/>
          </a:blip>
          <a:srcRect b="19365" l="13941" r="13941" t="19365"/>
          <a:stretch/>
        </p:blipFill>
        <p:spPr>
          <a:xfrm>
            <a:off x="7968564" y="251012"/>
            <a:ext cx="907559" cy="7710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07" name="Google Shape;807;p8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47704" y="2355271"/>
            <a:ext cx="2919045" cy="2837091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82"/>
          <p:cNvSpPr txBox="1"/>
          <p:nvPr>
            <p:ph idx="4294967295" type="ctrTitle"/>
          </p:nvPr>
        </p:nvSpPr>
        <p:spPr>
          <a:xfrm>
            <a:off x="4352098" y="2352844"/>
            <a:ext cx="4403897" cy="33075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Microsoft YaHei"/>
              <a:buNone/>
            </a:pPr>
            <a:r>
              <a:rPr b="1" i="0" lang="en-US" sz="8000" u="none" cap="none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Thank you!</a:t>
            </a:r>
            <a:endParaRPr b="1" i="0" sz="8000" u="none" cap="none" strike="noStrike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descr="Image" id="809" name="Google Shape;809;p8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603668" y="647699"/>
            <a:ext cx="5015131" cy="702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29" name="Google Shape;32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" name="Google Shape;330;p47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331" name="Google Shape;331;p4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332" name="Google Shape;332;p4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Google Shape;333;p4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" name="Google Shape;334;p47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5" name="Google Shape;335;p47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47"/>
          <p:cNvSpPr txBox="1"/>
          <p:nvPr/>
        </p:nvSpPr>
        <p:spPr>
          <a:xfrm>
            <a:off x="871348" y="1476679"/>
            <a:ext cx="48729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Background</a:t>
            </a:r>
            <a:endParaRPr/>
          </a:p>
        </p:txBody>
      </p:sp>
      <p:sp>
        <p:nvSpPr>
          <p:cNvPr id="337" name="Google Shape;337;p47"/>
          <p:cNvSpPr txBox="1"/>
          <p:nvPr/>
        </p:nvSpPr>
        <p:spPr>
          <a:xfrm>
            <a:off x="751976" y="224973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Malnutrition remains a significant issue in developing countries, contributing to high child mortality rates. </a:t>
            </a:r>
            <a:endParaRPr sz="2800"/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Predictive models can help detect at-risk children and allocate resources effectively.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42" name="Google Shape;34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3" name="Google Shape;343;p48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344" name="Google Shape;344;p4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345" name="Google Shape;345;p4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Google Shape;346;p4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p48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8" name="Google Shape;348;p48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48"/>
          <p:cNvSpPr txBox="1"/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Objectives</a:t>
            </a:r>
            <a:endParaRPr/>
          </a:p>
        </p:txBody>
      </p:sp>
      <p:sp>
        <p:nvSpPr>
          <p:cNvPr id="350" name="Google Shape;350;p48"/>
          <p:cNvSpPr txBox="1"/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Predict malnutrition risk factors using machine learning.</a:t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Identify the most significant predictors of malnutrition.</a:t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Deploy an efficient model for real-time risk assessment.</a:t>
            </a:r>
            <a:endParaRPr sz="2800"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55" name="Google Shape;35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49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357" name="Google Shape;357;p4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358" name="Google Shape;358;p4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Google Shape;359;p4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" name="Google Shape;360;p49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1" name="Google Shape;361;p49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49"/>
          <p:cNvSpPr txBox="1"/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SDG Relation</a:t>
            </a:r>
            <a:endParaRPr/>
          </a:p>
        </p:txBody>
      </p:sp>
      <p:sp>
        <p:nvSpPr>
          <p:cNvPr id="363" name="Google Shape;363;p49"/>
          <p:cNvSpPr txBox="1"/>
          <p:nvPr/>
        </p:nvSpPr>
        <p:spPr>
          <a:xfrm>
            <a:off x="751976" y="2249738"/>
            <a:ext cx="4845982" cy="1318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This project directly supports </a:t>
            </a:r>
            <a:r>
              <a:rPr b="1" lang="en-US" sz="2800"/>
              <a:t>SDG 2: Zero Hunger</a:t>
            </a:r>
            <a:r>
              <a:rPr lang="en-US" sz="2800"/>
              <a:t> by addressing malnutrition.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4" name="Google Shape;364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97950" y="2051250"/>
            <a:ext cx="6091776" cy="3758233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69" name="Google Shape;36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0" name="Google Shape;370;p50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371" name="Google Shape;371;p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372" name="Google Shape;372;p5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5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Google Shape;374;p50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5" name="Google Shape;375;p50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50"/>
          <p:cNvSpPr txBox="1"/>
          <p:nvPr/>
        </p:nvSpPr>
        <p:spPr>
          <a:xfrm>
            <a:off x="871348" y="1476679"/>
            <a:ext cx="48729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SDG Relation</a:t>
            </a:r>
            <a:endParaRPr/>
          </a:p>
        </p:txBody>
      </p:sp>
      <p:sp>
        <p:nvSpPr>
          <p:cNvPr id="377" name="Google Shape;377;p50"/>
          <p:cNvSpPr txBox="1"/>
          <p:nvPr/>
        </p:nvSpPr>
        <p:spPr>
          <a:xfrm>
            <a:off x="751976" y="2249738"/>
            <a:ext cx="4845900" cy="13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It also supports </a:t>
            </a:r>
            <a:r>
              <a:rPr b="1" lang="en-US" sz="2800"/>
              <a:t>SDG 3: Good Health and Well-being</a:t>
            </a:r>
            <a:r>
              <a:rPr lang="en-US" sz="2800"/>
              <a:t> by improving child health outcomes.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8" name="Google Shape;378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53020" y="1715113"/>
            <a:ext cx="5636705" cy="4197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83" name="Google Shape;38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4" name="Google Shape;384;p51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385" name="Google Shape;385;p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386" name="Google Shape;386;p5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387;p5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388;p51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9" name="Google Shape;389;p51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51"/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51"/>
          <p:cNvSpPr txBox="1"/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icrosoft YaHei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Data</a:t>
            </a:r>
            <a:endParaRPr b="0" i="0" sz="4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rontiertech">
  <a:themeElements>
    <a:clrScheme name="frontiertech">
      <a:dk1>
        <a:srgbClr val="2B2551"/>
      </a:dk1>
      <a:lt1>
        <a:srgbClr val="FEFFFE"/>
      </a:lt1>
      <a:dk2>
        <a:srgbClr val="A7A7A7"/>
      </a:dk2>
      <a:lt2>
        <a:srgbClr val="535353"/>
      </a:lt2>
      <a:accent1>
        <a:srgbClr val="FEC736"/>
      </a:accent1>
      <a:accent2>
        <a:srgbClr val="4CA2A9"/>
      </a:accent2>
      <a:accent3>
        <a:srgbClr val="5E73AC"/>
      </a:accent3>
      <a:accent4>
        <a:srgbClr val="B68A29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rontiertech">
  <a:themeElements>
    <a:clrScheme name="frontiertech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EC736"/>
      </a:accent1>
      <a:accent2>
        <a:srgbClr val="4CA2A9"/>
      </a:accent2>
      <a:accent3>
        <a:srgbClr val="5E73AC"/>
      </a:accent3>
      <a:accent4>
        <a:srgbClr val="B68A29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